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6" r:id="rId9"/>
    <p:sldId id="263" r:id="rId10"/>
    <p:sldId id="264" r:id="rId11"/>
    <p:sldId id="268" r:id="rId12"/>
    <p:sldId id="284" r:id="rId13"/>
    <p:sldId id="265" r:id="rId14"/>
    <p:sldId id="267" r:id="rId15"/>
    <p:sldId id="269" r:id="rId16"/>
    <p:sldId id="280" r:id="rId17"/>
    <p:sldId id="272" r:id="rId18"/>
    <p:sldId id="282" r:id="rId19"/>
    <p:sldId id="273" r:id="rId20"/>
    <p:sldId id="275" r:id="rId21"/>
    <p:sldId id="285" r:id="rId22"/>
    <p:sldId id="277" r:id="rId23"/>
    <p:sldId id="283" r:id="rId24"/>
    <p:sldId id="279" r:id="rId25"/>
    <p:sldId id="27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B8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>
        <p:scale>
          <a:sx n="119" d="100"/>
          <a:sy n="119" d="100"/>
        </p:scale>
        <p:origin x="-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E4CF-78EC-4A8E-B439-A2B945B391B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3095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</a:t>
            </a:r>
            <a:br>
              <a:rPr lang="ru-RU" b="1" dirty="0" smtClean="0"/>
            </a:br>
            <a:r>
              <a:rPr lang="ru-RU" b="1" dirty="0" smtClean="0"/>
              <a:t>54 ФЗ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/>
              <a:t>в редакции 290 ФЗ</a:t>
            </a:r>
            <a:endParaRPr lang="ru-RU" sz="3600" dirty="0"/>
          </a:p>
        </p:txBody>
      </p:sp>
      <p:pic>
        <p:nvPicPr>
          <p:cNvPr id="8" name="Рисунок 7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2571768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28572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84" y="1056346"/>
          <a:ext cx="892975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64"/>
                <a:gridCol w="4755086"/>
              </a:tblGrid>
              <a:tr h="5715040">
                <a:tc>
                  <a:txBody>
                    <a:bodyPr/>
                    <a:lstStyle/>
                    <a:p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и фамилия лица, осуществившего расчет с покупателем, оформившего кассовый чек или бланк строгой отчетности и выдавшего его покупателю;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регистрационный номер контрольно-кассовой техники;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заводской номер экземпляра модели фискального накопителя;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фискальный признак документа;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 сайта уполномоченного органа в сети "Интернет", на котором может быть осуществлена проверка факта записи этого расчета и подлинности фискального признака;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абонентский номер либо адрес электронной почты покупателя (клиента) в случае передачи ему кассового чека или бланка строгой отчетности в электронной форме или идентифицирующих такие кассовый чек или бланк строгой отчетности признаков и информации об адресе информационного ресурса в сети "Интернет", на котором такой документ может быть получен;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 электронной почты отправителя кассового чека или бланка строгой отчетности в электронной форме в случае передачи покупателю (клиенту) кассового чека или бланка строгой отчетности в электронной форме;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 номер фискального документа;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номер смены;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фискальный признак сообщения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(для кассового чека или бланка строгой отчетности, хранимых в фискальном накопителе или передаваемых оператору фискальных данных).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196846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pic>
        <p:nvPicPr>
          <p:cNvPr id="2050" name="Picture 2" descr="https://www.iqa.ru/upload/medialibrary/3eb/novyj-kassovyj-chek-obraz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47749"/>
            <a:ext cx="7757832" cy="5667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70967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4" y="1286786"/>
            <a:ext cx="8072462" cy="55712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4647" y="1285860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Личный кабинет ОФД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Кто освобожден от применения ККТ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785926"/>
            <a:ext cx="8929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Организации и индивидуальные предприниматели, которые оказывают :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по ремонту и покраске обуви;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по изготовлению и ремонту ключей и галантереи из металла;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продают собственноручно изготовленные изделия народных промыслов или художественных промыслов;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сдают в аренду собственное жилье.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организации или ИП, занимающиеся продажей газет и журналов в киосках;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торговцы мороженым и разливными безалкогольными напитками;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продуктов из автоцистерн: молока, кваса, свежей рыбы и </a:t>
            </a:r>
            <a:r>
              <a:rPr lang="ru-RU" dirty="0" err="1" smtClean="0"/>
              <a:t>т.д</a:t>
            </a:r>
            <a:r>
              <a:rPr lang="ru-RU" dirty="0" smtClean="0"/>
              <a:t>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сезонных даров природы — овощей, фруктов, арбузов и дынь;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«коробейники», которые продают разносную продукцию;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на ярмарках, выставках-продажах, розничных рынках;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аптеки, работающие при фельдшерских пунктах в селах и деревнях, а также отделения больниц и медицинских организаций в населенных пунктах, где нет аптек;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организации и ИП, работающие в отдаленных селах и деревнях или труднодоступных местностях. Местность должна значиться в списке, утвержденном региональными властями.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38423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0001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Кто потерял освобождение от ККТ?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1798630"/>
            <a:ext cx="9001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Налогоплательщики ЕНВД и ПСН. </a:t>
            </a:r>
            <a:r>
              <a:rPr lang="ru-RU" dirty="0" smtClean="0"/>
              <a:t>До первого июля 2018 года эти категории предпринимателей могут не пользоваться ККТ, но только в том случае, если они будут выдавать подтверждение оплаты по первому требованию покупателя. </a:t>
            </a:r>
          </a:p>
          <a:p>
            <a:r>
              <a:rPr lang="ru-RU" b="1" dirty="0" smtClean="0"/>
              <a:t>Торговые или </a:t>
            </a:r>
            <a:r>
              <a:rPr lang="ru-RU" b="1" dirty="0" err="1" smtClean="0"/>
              <a:t>вендинговые</a:t>
            </a:r>
            <a:r>
              <a:rPr lang="ru-RU" b="1" dirty="0" smtClean="0"/>
              <a:t> автоматы.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Платежные терминалы.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Услуги населению: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бытовые услуги (парикмахерские, ателье),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пассажирских перевозок,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почтовой и мобильной связи,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жилищно-коммунальные услуги,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продажа билетов на концерты и выставки, спортивные мероприятия, экскурсии и туристические путевки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196846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83518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Федеральная налоговая служба осуществляет ведение реестра контрольно-кассовой техники в соответствии со статьей 3 </a:t>
            </a:r>
            <a:r>
              <a:rPr lang="ru-RU" sz="2400" dirty="0" smtClean="0">
                <a:hlinkClick r:id="rId3"/>
              </a:rPr>
              <a:t>Федерального закона от 22.05.2003 № 54-ФЗ</a:t>
            </a:r>
            <a:r>
              <a:rPr lang="ru-RU" sz="2400" dirty="0" smtClean="0"/>
              <a:t> «О применении контрольно-кассовой техники при осуществлении наличных денежных расчетов и (или) расчетов с использованием электронных средств платежа».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7806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Оборудования для перехода на новые требования 54ФЗ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857364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indent="-12700">
              <a:buAutoNum type="arabicPeriod"/>
              <a:tabLst>
                <a:tab pos="534988" algn="l"/>
              </a:tabLst>
            </a:pPr>
            <a:r>
              <a:rPr lang="en-US" sz="2400" dirty="0" smtClean="0"/>
              <a:t> </a:t>
            </a:r>
            <a:r>
              <a:rPr lang="ru-RU" sz="2400" dirty="0" smtClean="0"/>
              <a:t>Приобрести (либо</a:t>
            </a:r>
            <a:r>
              <a:rPr lang="en-US" sz="2400" dirty="0" smtClean="0"/>
              <a:t> </a:t>
            </a:r>
            <a:r>
              <a:rPr lang="ru-RU" sz="2400" dirty="0" smtClean="0"/>
              <a:t>модернизировать)</a:t>
            </a:r>
            <a:r>
              <a:rPr lang="en-US" sz="2400" dirty="0" smtClean="0"/>
              <a:t> </a:t>
            </a:r>
          </a:p>
          <a:p>
            <a:pPr marL="2425700" indent="-12700">
              <a:tabLst>
                <a:tab pos="534988" algn="l"/>
              </a:tabLst>
            </a:pPr>
            <a:r>
              <a:rPr lang="en-US" sz="2400" dirty="0" smtClean="0"/>
              <a:t>on-line </a:t>
            </a:r>
            <a:r>
              <a:rPr lang="ru-RU" sz="2400" dirty="0" smtClean="0"/>
              <a:t>ККТ, которая соответствует </a:t>
            </a:r>
          </a:p>
          <a:p>
            <a:pPr marL="2425700" indent="-12700">
              <a:tabLst>
                <a:tab pos="534988" algn="l"/>
              </a:tabLst>
            </a:pPr>
            <a:r>
              <a:rPr lang="ru-RU" sz="2400" dirty="0" smtClean="0"/>
              <a:t>	требованиям 54ФЗ в редакции 290ФЗ</a:t>
            </a:r>
          </a:p>
          <a:p>
            <a:pPr marL="2425700" indent="-12700"/>
            <a:r>
              <a:rPr lang="ru-RU" sz="2400" dirty="0" smtClean="0"/>
              <a:t>	</a:t>
            </a:r>
          </a:p>
          <a:p>
            <a:pPr marL="457200" indent="-457200">
              <a:tabLst>
                <a:tab pos="444500" algn="l"/>
                <a:tab pos="715963" algn="l"/>
              </a:tabLst>
            </a:pPr>
            <a:r>
              <a:rPr lang="ru-RU" sz="2400" dirty="0" smtClean="0"/>
              <a:t>2. 	Заключить договор с оператором фискальных данных (ОФД)</a:t>
            </a:r>
          </a:p>
          <a:p>
            <a:pPr marL="457200" indent="-457200"/>
            <a:endParaRPr lang="ru-RU" sz="2400" dirty="0" smtClean="0"/>
          </a:p>
          <a:p>
            <a:pPr marL="457200" indent="-457200">
              <a:buAutoNum type="arabicPeriod" startAt="3"/>
              <a:tabLst>
                <a:tab pos="444500" algn="l"/>
              </a:tabLst>
            </a:pPr>
            <a:r>
              <a:rPr lang="ru-RU" sz="2400" dirty="0" smtClean="0"/>
              <a:t>Зарегистрировать новую кассу</a:t>
            </a:r>
          </a:p>
          <a:p>
            <a:pPr marL="457200" indent="-457200">
              <a:tabLst>
                <a:tab pos="444500" algn="l"/>
              </a:tabLst>
            </a:pPr>
            <a:r>
              <a:rPr lang="ru-RU" sz="2400" dirty="0" smtClean="0"/>
              <a:t>	на сайте ФНС в личном </a:t>
            </a:r>
          </a:p>
          <a:p>
            <a:pPr marL="457200" indent="-457200">
              <a:tabLst>
                <a:tab pos="444500" algn="l"/>
              </a:tabLst>
            </a:pPr>
            <a:r>
              <a:rPr lang="ru-RU" sz="2400" dirty="0" smtClean="0"/>
              <a:t>	кабинете налогоплательщика.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 подготовиться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924" y="3897149"/>
            <a:ext cx="4257670" cy="28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atol.ru/upload/iblock/c31/%D0%90%D0%A2%D0%9E%D0%9B-%D0%A0%D0%B8%D1%82%D0%B5%D0%B9%D0%BB-54-Sm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270365" cy="160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0115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будет со старой ККТ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1" y="2000240"/>
          <a:ext cx="8572560" cy="46063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7520"/>
                <a:gridCol w="2857520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ЭКР 2102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Орион 100К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Меркурий</a:t>
                      </a:r>
                      <a:endParaRPr lang="ru-RU" dirty="0"/>
                    </a:p>
                  </a:txBody>
                  <a:tcPr/>
                </a:tc>
              </a:tr>
              <a:tr h="162942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Орион100К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Меркурий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модели отсутствуют в реестре, использование невозможно. </a:t>
                      </a:r>
                    </a:p>
                    <a:p>
                      <a:endParaRPr lang="ru-RU" sz="15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ЭКР2102К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подлежит модернизации. Стоимость комплекта модернизации 14000 </a:t>
                      </a:r>
                      <a:r>
                        <a:rPr lang="ru-R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без учета стоимости фискального накопителя (6000 </a:t>
                      </a:r>
                      <a:r>
                        <a:rPr lang="ru-R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После модернизации будет представлять из себя автономную кассу. 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Будут сложности при работе кассира, в связи с выбором номенклатуры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по работе с ККТ представлена на 71 стр., есть ограничения по числу позиций в чеке, в случае превышения, необходимо закрыть чек и </a:t>
                      </a:r>
                      <a:r>
                        <a:rPr lang="ru-R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допробить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 в следующем чеке). </a:t>
                      </a:r>
                    </a:p>
                    <a:p>
                      <a:endParaRPr lang="ru-RU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ККТ морально устарели, в связи с расширяющимися требованиями к ККТ и стоимостью модернизации, которая сопоставима с ценой приобретения новых ККТ, мы рекомендуем отказаться от модернизации в пользу приобретения новых ККТ.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Картинки по запросу экр 21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404154"/>
            <a:ext cx="1915685" cy="15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ккм орион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20" y="2387870"/>
            <a:ext cx="2025612" cy="159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меркурий ккм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39" y="2413041"/>
            <a:ext cx="2008675" cy="154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357562"/>
            <a:ext cx="660396" cy="6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3357562"/>
            <a:ext cx="660396" cy="6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443936"/>
            <a:ext cx="571504" cy="55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000108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Алгоритм выбора оборудования</a:t>
            </a:r>
            <a:endParaRPr lang="ru-RU" dirty="0"/>
          </a:p>
        </p:txBody>
      </p:sp>
      <p:pic>
        <p:nvPicPr>
          <p:cNvPr id="6" name="Рисунок 5" descr="алгорит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1643050"/>
            <a:ext cx="9001156" cy="487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69111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4285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 </a:t>
            </a:r>
            <a:r>
              <a:rPr lang="ru-RU" sz="1200" dirty="0"/>
              <a:t>д. </a:t>
            </a:r>
            <a:r>
              <a:rPr lang="ru-RU" sz="1200" dirty="0" smtClean="0"/>
              <a:t>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2671"/>
              </p:ext>
            </p:extLst>
          </p:nvPr>
        </p:nvGraphicFramePr>
        <p:xfrm>
          <a:off x="1" y="938248"/>
          <a:ext cx="9143998" cy="5942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7999"/>
                <a:gridCol w="3048000"/>
                <a:gridCol w="3047999"/>
              </a:tblGrid>
              <a:tr h="2110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VikiPrint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57 Ф </a:t>
                      </a:r>
                      <a:endParaRPr lang="ru-RU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1820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АТОЛ 30Ф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АТОЛ 11Ф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АТОЛ 22ПТК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1913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21 000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500 руб.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фискальный регистратор Viki Print 80 Pl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6" y="1564659"/>
            <a:ext cx="1278880" cy="113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фискальный регистратор Viki Print 57 Plu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99" y="1611119"/>
            <a:ext cx="1489279" cy="109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фискальный регистратор Viki Print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2" y="1537610"/>
            <a:ext cx="1363523" cy="1179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829464" y="3338423"/>
            <a:ext cx="14344" cy="1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829464" y="1563672"/>
            <a:ext cx="14344" cy="1469752"/>
          </a:xfrm>
          <a:prstGeom prst="line">
            <a:avLst/>
          </a:prstGeom>
          <a:ln>
            <a:solidFill>
              <a:srgbClr val="D0D8E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53499" y="1217808"/>
            <a:ext cx="19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dk1"/>
                </a:solidFill>
              </a:rPr>
              <a:t>VikiPrint</a:t>
            </a:r>
            <a:r>
              <a:rPr lang="ru-RU" b="1" dirty="0">
                <a:solidFill>
                  <a:schemeClr val="dk1"/>
                </a:solidFill>
              </a:rPr>
              <a:t> 80 </a:t>
            </a:r>
            <a:r>
              <a:rPr lang="ru-RU" b="1" dirty="0" err="1">
                <a:solidFill>
                  <a:schemeClr val="dk1"/>
                </a:solidFill>
              </a:rPr>
              <a:t>Plus</a:t>
            </a:r>
            <a:r>
              <a:rPr lang="ru-RU" b="1" dirty="0">
                <a:solidFill>
                  <a:schemeClr val="dk1"/>
                </a:solidFill>
              </a:rPr>
              <a:t> Ф</a:t>
            </a:r>
          </a:p>
        </p:txBody>
      </p:sp>
      <p:sp>
        <p:nvSpPr>
          <p:cNvPr id="2062" name="TextBox 2061"/>
          <p:cNvSpPr txBox="1"/>
          <p:nvPr/>
        </p:nvSpPr>
        <p:spPr>
          <a:xfrm>
            <a:off x="3543648" y="123083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dk1"/>
                </a:solidFill>
              </a:rPr>
              <a:t>VikiPrint 57 Plus Ф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107504" y="11967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64" name="Таблица 2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31389"/>
              </p:ext>
            </p:extLst>
          </p:nvPr>
        </p:nvGraphicFramePr>
        <p:xfrm>
          <a:off x="-20239" y="962538"/>
          <a:ext cx="914399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8"/>
              </a:tblGrid>
              <a:tr h="257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Требуется компьютер/ноутбук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+ программное обеспечение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066" name="TextBox 2065"/>
          <p:cNvSpPr txBox="1"/>
          <p:nvPr/>
        </p:nvSpPr>
        <p:spPr>
          <a:xfrm>
            <a:off x="672359" y="2698131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18 490 руб.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639497" y="2715236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26 490 руб.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606635" y="2715236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28 990 руб.</a:t>
            </a:r>
            <a:endParaRPr lang="ru-RU" b="1" dirty="0"/>
          </a:p>
        </p:txBody>
      </p:sp>
      <p:pic>
        <p:nvPicPr>
          <p:cNvPr id="57" name="Рисунок 56" descr="http://atol.ru/upload/iblock/49f/30%D0%A4_1000.jpg"/>
          <p:cNvPicPr/>
          <p:nvPr/>
        </p:nvPicPr>
        <p:blipFill>
          <a:blip r:embed="rId6" cstate="print"/>
          <a:srcRect l="10918" r="8053"/>
          <a:stretch>
            <a:fillRect/>
          </a:stretch>
        </p:blipFill>
        <p:spPr bwMode="auto">
          <a:xfrm>
            <a:off x="887491" y="3409553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649626" y="4525319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21 </a:t>
            </a:r>
            <a:r>
              <a:rPr lang="ru-RU" b="1" dirty="0"/>
              <a:t>5</a:t>
            </a:r>
            <a:r>
              <a:rPr lang="ru-RU" b="1" dirty="0" smtClean="0"/>
              <a:t>00 руб.</a:t>
            </a:r>
            <a:endParaRPr lang="ru-RU" b="1" dirty="0"/>
          </a:p>
        </p:txBody>
      </p:sp>
      <p:pic>
        <p:nvPicPr>
          <p:cNvPr id="2067" name="Рисунок 20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96" y="3356992"/>
            <a:ext cx="1105041" cy="110504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653420" y="4486679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26 </a:t>
            </a:r>
            <a:r>
              <a:rPr lang="ru-RU" b="1" dirty="0"/>
              <a:t>3</a:t>
            </a:r>
            <a:r>
              <a:rPr lang="ru-RU" b="1" dirty="0" smtClean="0"/>
              <a:t>00 руб.</a:t>
            </a:r>
            <a:endParaRPr lang="ru-RU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57214" y="4497940"/>
            <a:ext cx="16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mtClean="0"/>
              <a:t>35 </a:t>
            </a:r>
            <a:r>
              <a:rPr lang="ru-RU" b="1" dirty="0" smtClean="0"/>
              <a:t>000 руб.</a:t>
            </a:r>
            <a:endParaRPr lang="ru-RU" b="1" dirty="0"/>
          </a:p>
        </p:txBody>
      </p:sp>
      <p:pic>
        <p:nvPicPr>
          <p:cNvPr id="2069" name="Рисунок 20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87" y="3412948"/>
            <a:ext cx="984573" cy="98457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664343" y="4823585"/>
            <a:ext cx="23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Штрих Ритейл 01Ф</a:t>
            </a:r>
            <a:endParaRPr lang="ru-RU" b="1" dirty="0"/>
          </a:p>
        </p:txBody>
      </p:sp>
      <p:pic>
        <p:nvPicPr>
          <p:cNvPr id="2073" name="Рисунок 20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16" y="5192917"/>
            <a:ext cx="1021135" cy="1161291"/>
          </a:xfrm>
          <a:prstGeom prst="rect">
            <a:avLst/>
          </a:prstGeom>
        </p:spPr>
      </p:pic>
      <p:pic>
        <p:nvPicPr>
          <p:cNvPr id="2074" name="Рисунок 20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37" y="5200254"/>
            <a:ext cx="1204525" cy="114661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398742" y="4862765"/>
            <a:ext cx="23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Штрих </a:t>
            </a:r>
            <a:r>
              <a:rPr lang="ru-RU" b="1" dirty="0" err="1" smtClean="0"/>
              <a:t>Лайт</a:t>
            </a:r>
            <a:r>
              <a:rPr lang="ru-RU" b="1" dirty="0" smtClean="0"/>
              <a:t> 01Ф</a:t>
            </a:r>
            <a:endParaRPr lang="ru-RU" b="1" dirty="0"/>
          </a:p>
        </p:txBody>
      </p:sp>
      <p:pic>
        <p:nvPicPr>
          <p:cNvPr id="2075" name="Рисунок 20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2" y="5185579"/>
            <a:ext cx="1227024" cy="116129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55840" y="4850827"/>
            <a:ext cx="23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Штрих </a:t>
            </a:r>
            <a:r>
              <a:rPr lang="en-US" b="1" dirty="0" smtClean="0"/>
              <a:t>On-Line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611705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54-ФЗ: Новый порядок </a:t>
            </a:r>
            <a:r>
              <a:rPr lang="ru-RU" sz="3600" b="1" dirty="0" smtClean="0"/>
              <a:t> применения </a:t>
            </a:r>
            <a:r>
              <a:rPr lang="ru-RU" sz="3600" b="1" dirty="0"/>
              <a:t>ККТ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2200" dirty="0"/>
              <a:t>С 1 февраля 2017 года контрольно-кассовая техника должна отправлять электронные версии чеков оператору фискальных данных — новые правила установлены в 54-ФЗ ст.2 п.2.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ЭКЛЗ нужно заменить на фискальный накопитель, подключить кассу к интернету, заключить договор с оператором фискальных данных и отправлять чеки в электронном виде в ФНС через оператора фискальных данных.</a:t>
            </a:r>
          </a:p>
          <a:p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85729"/>
            <a:ext cx="553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83862"/>
              </p:ext>
            </p:extLst>
          </p:nvPr>
        </p:nvGraphicFramePr>
        <p:xfrm>
          <a:off x="0" y="1234211"/>
          <a:ext cx="9108504" cy="54520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43808"/>
                <a:gridCol w="3103182"/>
                <a:gridCol w="3161514"/>
              </a:tblGrid>
              <a:tr h="1936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9 5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250 руб.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47 000 руб.</a:t>
                      </a:r>
                    </a:p>
                    <a:p>
                      <a:pPr algn="ctr" fontAlgn="base"/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74291">
                <a:tc>
                  <a:txBody>
                    <a:bodyPr/>
                    <a:lstStyle/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 algn="l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2538" indent="0" algn="l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52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30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49 990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54 740 руб.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57 490 руб.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13820" y="86163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" y="1684753"/>
            <a:ext cx="1456942" cy="1268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82" y="1896469"/>
            <a:ext cx="1016895" cy="922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79115" y="1317752"/>
            <a:ext cx="338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</a:t>
            </a:r>
            <a:endParaRPr lang="ru-RU" sz="1400" b="1" dirty="0">
              <a:solidFill>
                <a:schemeClr val="dk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" y="4406015"/>
            <a:ext cx="1456942" cy="1268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78" y="4593158"/>
            <a:ext cx="1292118" cy="10720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665329" y="3911564"/>
            <a:ext cx="338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«Бизнес»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0199" y="1300817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 +1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7208" y="1294356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 +2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6454" y="3827423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«Бизнес» +2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2879" y="3846579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</a:t>
            </a:r>
            <a:r>
              <a:rPr lang="en-US" sz="1400" b="1" dirty="0" smtClean="0">
                <a:solidFill>
                  <a:schemeClr val="dk1"/>
                </a:solidFill>
              </a:rPr>
              <a:t>Viki </a:t>
            </a:r>
            <a:r>
              <a:rPr lang="ru-RU" sz="1400" b="1" dirty="0" smtClean="0">
                <a:solidFill>
                  <a:schemeClr val="dk1"/>
                </a:solidFill>
              </a:rPr>
              <a:t>«Бизнес» +1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pic>
        <p:nvPicPr>
          <p:cNvPr id="21" name="Рисунок 20" descr="datalogic_qw2120_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22" b="18222"/>
          <a:stretch>
            <a:fillRect/>
          </a:stretch>
        </p:blipFill>
        <p:spPr>
          <a:xfrm>
            <a:off x="4994869" y="1557182"/>
            <a:ext cx="877777" cy="8368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43" y="1847828"/>
            <a:ext cx="1456942" cy="1268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4" y="2092640"/>
            <a:ext cx="1016895" cy="9224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80" y="1829948"/>
            <a:ext cx="1456942" cy="1268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9" y="2060267"/>
            <a:ext cx="1016895" cy="922469"/>
          </a:xfrm>
          <a:prstGeom prst="rect">
            <a:avLst/>
          </a:prstGeom>
        </p:spPr>
      </p:pic>
      <p:pic>
        <p:nvPicPr>
          <p:cNvPr id="26" name="Рисунок 25" descr="honeywell_1450_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88"/>
          <a:stretch>
            <a:fillRect/>
          </a:stretch>
        </p:blipFill>
        <p:spPr>
          <a:xfrm>
            <a:off x="8147424" y="1577892"/>
            <a:ext cx="1112310" cy="14751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62" y="4595144"/>
            <a:ext cx="1456942" cy="12687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56" y="4787247"/>
            <a:ext cx="1292118" cy="1072009"/>
          </a:xfrm>
          <a:prstGeom prst="rect">
            <a:avLst/>
          </a:prstGeom>
        </p:spPr>
      </p:pic>
      <p:pic>
        <p:nvPicPr>
          <p:cNvPr id="29" name="Рисунок 28" descr="datalogic_qw2120_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22" b="18222"/>
          <a:stretch>
            <a:fillRect/>
          </a:stretch>
        </p:blipFill>
        <p:spPr>
          <a:xfrm>
            <a:off x="5049686" y="4065453"/>
            <a:ext cx="877777" cy="8368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90" y="4688871"/>
            <a:ext cx="1456942" cy="1268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1" y="4821150"/>
            <a:ext cx="1292118" cy="1072009"/>
          </a:xfrm>
          <a:prstGeom prst="rect">
            <a:avLst/>
          </a:prstGeom>
        </p:spPr>
      </p:pic>
      <p:pic>
        <p:nvPicPr>
          <p:cNvPr id="36" name="Рисунок 35" descr="honeywell_1450_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88"/>
          <a:stretch>
            <a:fillRect/>
          </a:stretch>
        </p:blipFill>
        <p:spPr>
          <a:xfrm>
            <a:off x="8198657" y="4389900"/>
            <a:ext cx="1112310" cy="1475124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23272"/>
              </p:ext>
            </p:extLst>
          </p:nvPr>
        </p:nvGraphicFramePr>
        <p:xfrm>
          <a:off x="-17747" y="920470"/>
          <a:ext cx="914399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8"/>
              </a:tblGrid>
              <a:tr h="257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Готовое решение, не требуется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компьютер!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43015"/>
              </p:ext>
            </p:extLst>
          </p:nvPr>
        </p:nvGraphicFramePr>
        <p:xfrm>
          <a:off x="74344" y="1662352"/>
          <a:ext cx="9108504" cy="5005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43808"/>
                <a:gridCol w="3103182"/>
                <a:gridCol w="3161514"/>
              </a:tblGrid>
              <a:tr h="1729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6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42 500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45 250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67300">
                <a:tc>
                  <a:txBody>
                    <a:bodyPr/>
                    <a:lstStyle/>
                    <a:p>
                      <a:pPr marL="1252538" indent="0"/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52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30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49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 </a:t>
                      </a:r>
                      <a:r>
                        <a:rPr lang="ru-RU" b="1" dirty="0" smtClean="0"/>
                        <a:t>000 </a:t>
                      </a:r>
                      <a:r>
                        <a:rPr lang="ru-RU" b="1" baseline="0" dirty="0" smtClean="0"/>
                        <a:t>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 </a:t>
                      </a:r>
                      <a:r>
                        <a:rPr lang="ru-RU" sz="1800" b="1" dirty="0" smtClean="0"/>
                        <a:t>750 руб.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/>
                        <a:t>62 </a:t>
                      </a:r>
                      <a:r>
                        <a:rPr lang="ru-RU" sz="1800" b="1" dirty="0" smtClean="0"/>
                        <a:t>500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руб.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13820" y="86163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7" y="2073749"/>
            <a:ext cx="1456942" cy="1268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56592" y="1293391"/>
            <a:ext cx="338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</a:t>
            </a:r>
            <a:endParaRPr lang="ru-RU" sz="1400" b="1" dirty="0">
              <a:solidFill>
                <a:schemeClr val="dk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" y="4940181"/>
            <a:ext cx="1456942" cy="1268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96956" y="3998563"/>
            <a:ext cx="338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 «Бизнес»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9824" y="1290277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 +1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2176" y="1292363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</a:rPr>
              <a:t>«Бюджет» +2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8664" y="3986108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</a:rPr>
              <a:t>«Бизнес» +2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5723" y="3866718"/>
            <a:ext cx="43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>
              <a:defRPr/>
            </a:pPr>
            <a:r>
              <a:rPr lang="ru-RU" sz="1400" b="1" dirty="0" smtClean="0">
                <a:solidFill>
                  <a:schemeClr val="dk1"/>
                </a:solidFill>
              </a:rPr>
              <a:t>Розница АТОЛ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</a:rPr>
              <a:t>«Бизнес» +1</a:t>
            </a:r>
            <a:r>
              <a:rPr lang="en-US" sz="1400" b="1" dirty="0" smtClean="0">
                <a:solidFill>
                  <a:schemeClr val="dk1"/>
                </a:solidFill>
              </a:rPr>
              <a:t>D </a:t>
            </a:r>
            <a:r>
              <a:rPr lang="ru-RU" sz="1400" b="1" dirty="0" smtClean="0">
                <a:solidFill>
                  <a:schemeClr val="dk1"/>
                </a:solidFill>
              </a:rPr>
              <a:t>Сканер</a:t>
            </a:r>
            <a:endParaRPr lang="ru-RU" sz="1400" b="1" dirty="0">
              <a:solidFill>
                <a:schemeClr val="dk1"/>
              </a:solidFill>
            </a:endParaRPr>
          </a:p>
        </p:txBody>
      </p:sp>
      <p:pic>
        <p:nvPicPr>
          <p:cNvPr id="21" name="Рисунок 20" descr="datalogic_qw2120_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22" b="18222"/>
          <a:stretch>
            <a:fillRect/>
          </a:stretch>
        </p:blipFill>
        <p:spPr>
          <a:xfrm>
            <a:off x="5027676" y="1807622"/>
            <a:ext cx="877777" cy="8368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79" y="2070247"/>
            <a:ext cx="1456942" cy="12687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9" y="2057392"/>
            <a:ext cx="1456942" cy="1268760"/>
          </a:xfrm>
          <a:prstGeom prst="rect">
            <a:avLst/>
          </a:prstGeom>
        </p:spPr>
      </p:pic>
      <p:pic>
        <p:nvPicPr>
          <p:cNvPr id="26" name="Рисунок 25" descr="honeywell_1450_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88"/>
          <a:stretch>
            <a:fillRect/>
          </a:stretch>
        </p:blipFill>
        <p:spPr>
          <a:xfrm>
            <a:off x="8198289" y="1784070"/>
            <a:ext cx="1112310" cy="14751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15" y="4940181"/>
            <a:ext cx="1456942" cy="1268760"/>
          </a:xfrm>
          <a:prstGeom prst="rect">
            <a:avLst/>
          </a:prstGeom>
        </p:spPr>
      </p:pic>
      <p:pic>
        <p:nvPicPr>
          <p:cNvPr id="29" name="Рисунок 28" descr="datalogic_qw2120_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22" b="18222"/>
          <a:stretch>
            <a:fillRect/>
          </a:stretch>
        </p:blipFill>
        <p:spPr>
          <a:xfrm>
            <a:off x="5096504" y="4253259"/>
            <a:ext cx="877777" cy="8368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05" y="5011354"/>
            <a:ext cx="1456942" cy="1268760"/>
          </a:xfrm>
          <a:prstGeom prst="rect">
            <a:avLst/>
          </a:prstGeom>
        </p:spPr>
      </p:pic>
      <p:pic>
        <p:nvPicPr>
          <p:cNvPr id="36" name="Рисунок 35" descr="honeywell_1450_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88"/>
          <a:stretch>
            <a:fillRect/>
          </a:stretch>
        </p:blipFill>
        <p:spPr>
          <a:xfrm>
            <a:off x="8274257" y="4352511"/>
            <a:ext cx="1112310" cy="1475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6" y="2329890"/>
            <a:ext cx="1588884" cy="10580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34" y="2318027"/>
            <a:ext cx="1588884" cy="10580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28" y="2272341"/>
            <a:ext cx="1588884" cy="1058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73" y="4852305"/>
            <a:ext cx="1311741" cy="13117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57" y="4853409"/>
            <a:ext cx="1311741" cy="13117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30" y="4902512"/>
            <a:ext cx="1311741" cy="1311741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90597"/>
              </p:ext>
            </p:extLst>
          </p:nvPr>
        </p:nvGraphicFramePr>
        <p:xfrm>
          <a:off x="-17747" y="896666"/>
          <a:ext cx="9143998" cy="35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8"/>
              </a:tblGrid>
              <a:tr h="35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Готовое решение, не требуется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компьютер!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714" y="1357298"/>
            <a:ext cx="9072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Обязательно: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On-line </a:t>
            </a:r>
            <a:r>
              <a:rPr lang="ru-RU" sz="2000" b="1" dirty="0" smtClean="0"/>
              <a:t>ККТ (автономная касса, </a:t>
            </a:r>
            <a:r>
              <a:rPr lang="en-US" sz="2000" b="1" dirty="0" smtClean="0"/>
              <a:t>POS</a:t>
            </a:r>
            <a:r>
              <a:rPr lang="ru-RU" sz="2000" b="1" dirty="0" smtClean="0"/>
              <a:t> система или фискальный регистратор)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Договор с ОФД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/>
              <a:t>2</a:t>
            </a:r>
            <a:r>
              <a:rPr lang="en-US" sz="2000" b="1" i="1" dirty="0" smtClean="0"/>
              <a:t>D </a:t>
            </a:r>
            <a:r>
              <a:rPr lang="ru-RU" sz="2000" b="1" i="1" dirty="0" smtClean="0"/>
              <a:t>сканер (обязательно для продаж алкоголя)</a:t>
            </a:r>
          </a:p>
          <a:p>
            <a:endParaRPr lang="ru-RU" sz="2000" b="1" dirty="0" smtClean="0"/>
          </a:p>
          <a:p>
            <a:r>
              <a:rPr lang="ru-RU" sz="3200" b="1" dirty="0" smtClean="0"/>
              <a:t>По желанию: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Штрих-сканер (1</a:t>
            </a:r>
            <a:r>
              <a:rPr lang="en-US" sz="2000" dirty="0" smtClean="0"/>
              <a:t>D </a:t>
            </a:r>
            <a:r>
              <a:rPr lang="ru-RU" sz="2000" dirty="0" smtClean="0"/>
              <a:t>для линейных </a:t>
            </a:r>
            <a:r>
              <a:rPr lang="ru-RU" sz="2000" dirty="0" err="1" smtClean="0"/>
              <a:t>штрих-кодов</a:t>
            </a:r>
            <a:r>
              <a:rPr lang="ru-RU" sz="2000" dirty="0" smtClean="0"/>
              <a:t>)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err="1" smtClean="0"/>
              <a:t>Товароучетная</a:t>
            </a:r>
            <a:r>
              <a:rPr lang="ru-RU" sz="2000" dirty="0" smtClean="0"/>
              <a:t> система (</a:t>
            </a:r>
            <a:r>
              <a:rPr lang="ru-RU" sz="2000" dirty="0" err="1" smtClean="0"/>
              <a:t>Контур.Маркет</a:t>
            </a:r>
            <a:r>
              <a:rPr lang="ru-RU" sz="2000" dirty="0" smtClean="0"/>
              <a:t>)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Подключение ККТ, обучение пользователей и регистрация в ФНС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Техническое обслуживание (договор на один год)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42852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695245"/>
          <a:ext cx="3860800" cy="3591143"/>
        </p:xfrm>
        <a:graphic>
          <a:graphicData uri="http://schemas.openxmlformats.org/drawingml/2006/table">
            <a:tbl>
              <a:tblPr/>
              <a:tblGrid>
                <a:gridCol w="1930400"/>
                <a:gridCol w="1930400"/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1D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штрих-сканер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Datdlogic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2120QW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2D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штрих-сканер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Honeywell 1450g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Для сканирования линейных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Для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сканирования двумерных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штрих-кодов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(для алкоголя)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 4 000 до 4 500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 7 000 до 7 500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datalogic_qw2120_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22" b="18222"/>
          <a:stretch>
            <a:fillRect/>
          </a:stretch>
        </p:blipFill>
        <p:spPr>
          <a:xfrm>
            <a:off x="366970" y="2244528"/>
            <a:ext cx="1905000" cy="1816100"/>
          </a:xfrm>
          <a:prstGeom prst="rect">
            <a:avLst/>
          </a:prstGeom>
        </p:spPr>
      </p:pic>
      <p:pic>
        <p:nvPicPr>
          <p:cNvPr id="10" name="Рисунок 9" descr="honeywell_1450_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88"/>
          <a:stretch>
            <a:fillRect/>
          </a:stretch>
        </p:blipFill>
        <p:spPr>
          <a:xfrm>
            <a:off x="2501872" y="2181230"/>
            <a:ext cx="1479550" cy="19621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404934"/>
            <a:ext cx="2658664" cy="13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57686" y="2786058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Полноценная товар учетная система, позволяет вести учет остатков товаров, совестима с ЕГАИС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22738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4 000 </a:t>
            </a:r>
            <a:r>
              <a:rPr lang="ru-RU" dirty="0" err="1" smtClean="0"/>
              <a:t>руб</a:t>
            </a:r>
            <a:r>
              <a:rPr lang="ru-RU" dirty="0" smtClean="0"/>
              <a:t>/год</a:t>
            </a:r>
            <a:endParaRPr lang="ru-RU" dirty="0"/>
          </a:p>
        </p:txBody>
      </p:sp>
      <p:pic>
        <p:nvPicPr>
          <p:cNvPr id="2054" name="Picture 6" descr="https://www.pssg.ru/upload/iblock/0c6/0c6b1c511d98ca4a212aa29c9664e59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429264"/>
            <a:ext cx="1785950" cy="11906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14546" y="550070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Годовое техническое обслуживание ККТ</a:t>
            </a:r>
          </a:p>
          <a:p>
            <a:r>
              <a:rPr lang="ru-RU" dirty="0" smtClean="0"/>
              <a:t>3 500 </a:t>
            </a:r>
            <a:r>
              <a:rPr lang="ru-RU" dirty="0" err="1" smtClean="0"/>
              <a:t>руб</a:t>
            </a:r>
            <a:r>
              <a:rPr lang="ru-RU" dirty="0" smtClean="0"/>
              <a:t>/год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256"/>
            <a:ext cx="2270112" cy="15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357686" y="428625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Постановка на учет ККТ в ФНС и обучение работе с ККТ</a:t>
            </a:r>
          </a:p>
          <a:p>
            <a:r>
              <a:rPr lang="ru-RU" dirty="0"/>
              <a:t>3</a:t>
            </a:r>
            <a:r>
              <a:rPr lang="ru-RU" dirty="0" smtClean="0"/>
              <a:t> 500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162340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3572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Налоговый вычет при покупке ККТ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соответствии с Планом действий в экономике в 2016 году. Законопроектом предлагается ввести налоговые вычеты в размере 18 тыс. рублей на одну единицу контрольно-кассовой техники в части произведённых расходов в связи с приобретением контрольно-кассовой техники, обеспечивающей передачу фискальных данных в налоговые органы индивидуальными предпринимателями, применяющими специальные налоговые режимы, деятельность которых ранее не требовала применения такой техники.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98716" y="142852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</a:t>
            </a:r>
            <a:endParaRPr lang="ru-RU" sz="3600" dirty="0"/>
          </a:p>
        </p:txBody>
      </p:sp>
      <p:pic>
        <p:nvPicPr>
          <p:cNvPr id="8" name="Рисунок 7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2571768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51878"/>
            <a:ext cx="9144000" cy="45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64" y="28572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pic>
        <p:nvPicPr>
          <p:cNvPr id="6" name="Рисунок 5" descr="http://www.1cab.ru/service/423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643182"/>
            <a:ext cx="7000924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71538" y="164305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Порядок взаимодействия</a:t>
            </a:r>
          </a:p>
          <a:p>
            <a:pPr algn="ctr"/>
            <a:r>
              <a:rPr lang="ru-RU" sz="2400" b="1" dirty="0" smtClean="0"/>
              <a:t>по новым требованиям закона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21442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Порядок взаимодействия</a:t>
            </a:r>
          </a:p>
          <a:p>
            <a:pPr algn="ctr"/>
            <a:r>
              <a:rPr lang="ru-RU" sz="2400" b="1" dirty="0" smtClean="0"/>
              <a:t>по новым требованиям закона</a:t>
            </a:r>
            <a:endParaRPr lang="ru-RU" sz="2400" b="1" dirty="0"/>
          </a:p>
        </p:txBody>
      </p:sp>
      <p:pic>
        <p:nvPicPr>
          <p:cNvPr id="31746" name="Picture 2" descr="http://mact.ru/d/26909/d/shema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46" y="2143116"/>
            <a:ext cx="6191250" cy="4257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64305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Сроки внедрения закона</a:t>
            </a:r>
            <a:endParaRPr lang="ru-RU" sz="2400" b="1" dirty="0"/>
          </a:p>
        </p:txBody>
      </p:sp>
      <p:pic>
        <p:nvPicPr>
          <p:cNvPr id="8" name="Рисунок 7" descr="с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2" y="2214554"/>
            <a:ext cx="8932892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107154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Штрафы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357298"/>
          <a:ext cx="8572560" cy="5387011"/>
        </p:xfrm>
        <a:graphic>
          <a:graphicData uri="http://schemas.openxmlformats.org/drawingml/2006/table">
            <a:tbl>
              <a:tblPr/>
              <a:tblGrid>
                <a:gridCol w="928694"/>
                <a:gridCol w="4054106"/>
                <a:gridCol w="1794880"/>
                <a:gridCol w="1794880"/>
              </a:tblGrid>
              <a:tr h="29047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должностных лиц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 юр.лиц и ИП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5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Кодекс Российской Федерации об административных правонарушениях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Статья 14.5. Продажа товаров, выполнение работ либо оказание услуг при отсутствии установленной информации либо неприменение в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установленных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федеральными законами случаях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ККТ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Неприменение контрольно-кассовой техники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 10 000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25% до 50% размера суммы расчета, осуществленного без применения ККТ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 30 000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75% до 100% размера суммы расчета, осуществленного без применения ККТ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повторное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нарушение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неприменение ККТ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если сумма расчетов, осуществленных без применения ККТ, составила, в том числе в совокупности, один миллион рублей и более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дисквалификация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от 1 до 2 лет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приостановление деятельности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срок до 90 суток.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Применение контрольно-кассовой техники, которая не соответствует установленным требованиям, либо применение контрольно-кассовой техники с нарушением установленных законодательством Российской Федерации о применении контрольно-кассовой техники порядка регистрации контрольно-кассовой техники, порядка, сроков и условий ее перерегистрации, порядка и условий ее применения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1 500 до 3 000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или штраф от 5 000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90488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Ненаправление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организацией или индивидуальным предпринимателем при применении контрольно-кассовой техники покупателю (клиенту) кассового чека или бланка строгой отчетности в электронной форме либо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непередача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указанных документов на бумажном носителе покупателю (клиенту) по его требованию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или штраф 2 000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или штраф 10 000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7860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изменится в чеках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285729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42852"/>
            <a:ext cx="1357322" cy="85725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000108"/>
          <a:ext cx="8858312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786346"/>
              </a:tblGrid>
              <a:tr h="5715040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организации;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идентификационный номер организации-налогоплательщика;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заводской номер контрольно-кассовой машины;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порядковый номер чека;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и время покупки (оказания услуги);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покупки (услуги);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 фискального режима.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документа;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 номер за смену;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место (адрес) осуществления расчета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(при расчете в зданиях и помещениях - адрес здания и помещения с почтовым индексом, при расчете в транспортных средствах - наименование и номер транспортного средства, адрес организации либо адрес регистрации индивидуального предпринимателя, при расчете в сети "Интернет" - адрес сайта пользователя)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организации-пользователя или фамилия, имя, отчество индивидуального предпринимателя - пользователя;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идентификационный номер налогоплательщика пользователя;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применяемая при расчете система налогообложения;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 расчета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(получение средств от покупателя (клиента) - приход, возврат покупателю (клиенту) средств, полученных от него, - возврат прихода, выдача средств покупателю (клиенту) - расход, получение средств от покупателя (клиента), выданных ему, - возврат расхода);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налога на добавленную стоимость;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расчета с отдельным указанием ставок и сумм налога на добавленную стоимость по этим ставкам;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 расчета (наличные денежные средства и (или) электронные средства платежа), а также сумма оплаты наличными денежными средствами и (или) электронными средствами платежа;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5294" y="196846"/>
            <a:ext cx="53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ООО «Контур </a:t>
            </a:r>
            <a:r>
              <a:rPr lang="ru-RU" sz="1200" b="1" dirty="0" err="1"/>
              <a:t>Проффи</a:t>
            </a:r>
            <a:r>
              <a:rPr lang="ru-RU" sz="1200" b="1" dirty="0"/>
              <a:t>» </a:t>
            </a:r>
            <a:endParaRPr lang="ru-RU" sz="1200" dirty="0"/>
          </a:p>
          <a:p>
            <a:pPr algn="ctr"/>
            <a:r>
              <a:rPr lang="ru-RU" sz="1200" dirty="0"/>
              <a:t>Региональный представитель СКБ Контур в г. Курган</a:t>
            </a:r>
          </a:p>
          <a:p>
            <a:pPr algn="ctr"/>
            <a:r>
              <a:rPr lang="ru-RU" sz="1200" dirty="0"/>
              <a:t>г. Курган, ул. </a:t>
            </a:r>
            <a:r>
              <a:rPr lang="ru-RU" sz="1200" dirty="0" err="1" smtClean="0"/>
              <a:t>К.Маркса</a:t>
            </a:r>
            <a:r>
              <a:rPr lang="ru-RU" sz="1200" dirty="0" smtClean="0"/>
              <a:t>, д.149/1, 2 этаж</a:t>
            </a:r>
            <a:endParaRPr lang="ru-RU" sz="1200" dirty="0"/>
          </a:p>
          <a:p>
            <a:pPr algn="ctr"/>
            <a:r>
              <a:rPr lang="ru-RU" sz="1200" dirty="0"/>
              <a:t>тел</a:t>
            </a:r>
            <a:r>
              <a:rPr lang="en-US" sz="1200" dirty="0"/>
              <a:t>.: 8(3522) 428 868	e-mail: </a:t>
            </a:r>
            <a:r>
              <a:rPr lang="en-US" sz="1200" dirty="0" smtClean="0"/>
              <a:t>adm01@proffi45.ru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1950</Words>
  <Application>Microsoft Office PowerPoint</Application>
  <PresentationFormat>Экран (4:3)</PresentationFormat>
  <Paragraphs>314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Основные положения 54 ФЗ  в редакции 290 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54 ФЗ  в редакции 290 ФЗ</dc:title>
  <dc:creator>Субботин НА</dc:creator>
  <cp:lastModifiedBy>Олег</cp:lastModifiedBy>
  <cp:revision>114</cp:revision>
  <cp:lastPrinted>2017-02-06T10:21:11Z</cp:lastPrinted>
  <dcterms:created xsi:type="dcterms:W3CDTF">2016-11-11T08:46:07Z</dcterms:created>
  <dcterms:modified xsi:type="dcterms:W3CDTF">2017-02-07T13:00:51Z</dcterms:modified>
</cp:coreProperties>
</file>