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86" r:id="rId3"/>
    <p:sldId id="288" r:id="rId4"/>
    <p:sldId id="294" r:id="rId5"/>
    <p:sldId id="292" r:id="rId6"/>
    <p:sldId id="322" r:id="rId7"/>
    <p:sldId id="299" r:id="rId8"/>
    <p:sldId id="331" r:id="rId9"/>
    <p:sldId id="330" r:id="rId10"/>
  </p:sldIdLst>
  <p:sldSz cx="9144000" cy="6858000" type="screen4x3"/>
  <p:notesSz cx="6781800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5552"/>
    <a:srgbClr val="6699FF"/>
    <a:srgbClr val="CA6A68"/>
    <a:srgbClr val="9EBD5F"/>
    <a:srgbClr val="6B3305"/>
    <a:srgbClr val="C18457"/>
    <a:srgbClr val="D2DFEE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16" autoAdjust="0"/>
    <p:restoredTop sz="95925" autoAdjust="0"/>
  </p:normalViewPr>
  <p:slideViewPr>
    <p:cSldViewPr snapToObjects="1">
      <p:cViewPr>
        <p:scale>
          <a:sx n="100" d="100"/>
          <a:sy n="100" d="100"/>
        </p:scale>
        <p:origin x="-1944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984550840876413E-2"/>
          <c:y val="0.18905558252070187"/>
          <c:w val="0.72650943923879185"/>
          <c:h val="0.762725608697200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358092.9</c:v>
                </c:pt>
                <c:pt idx="1">
                  <c:v>290412.09999999998</c:v>
                </c:pt>
                <c:pt idx="2" formatCode="General">
                  <c:v>290797.3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</c:dPt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358092.9</c:v>
                </c:pt>
                <c:pt idx="1">
                  <c:v>290412.09999999998</c:v>
                </c:pt>
                <c:pt idx="2">
                  <c:v>290797.3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50016"/>
        <c:axId val="20951808"/>
      </c:barChart>
      <c:catAx>
        <c:axId val="20950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high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22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/>
          <a:lstStyle/>
          <a:p>
            <a:pPr algn="ctr">
              <a:defRPr lang="ru-RU" sz="1630" b="1" i="0" u="none" strike="noStrike" kern="1200" baseline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51808"/>
        <c:crosses val="autoZero"/>
        <c:auto val="0"/>
        <c:lblAlgn val="ctr"/>
        <c:lblOffset val="20"/>
        <c:tickLblSkip val="1"/>
        <c:noMultiLvlLbl val="0"/>
      </c:catAx>
      <c:valAx>
        <c:axId val="20951808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397" b="1"/>
            </a:pPr>
            <a:endParaRPr lang="ru-RU"/>
          </a:p>
        </c:txPr>
        <c:crossAx val="20950016"/>
        <c:crosses val="autoZero"/>
        <c:crossBetween val="between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79378353445464289"/>
          <c:y val="0.11571715955887681"/>
          <c:w val="0.19444315022752334"/>
          <c:h val="0.76434235529476013"/>
        </c:manualLayout>
      </c:layout>
      <c:overlay val="0"/>
      <c:txPr>
        <a:bodyPr/>
        <a:lstStyle/>
        <a:p>
          <a:pPr>
            <a:defRPr sz="1863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95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76382503193545"/>
          <c:y val="8.8549858982530205E-2"/>
          <c:w val="0.70373825400073942"/>
          <c:h val="0.683263569814347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  <c:explosion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3165232252945125"/>
                  <c:y val="-0.2747233123190789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5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7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312789,9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5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7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тыс. руб.</a:t>
                    </a:r>
                    <a:endParaRPr lang="ru-RU" sz="1200" b="1" dirty="0" smtClean="0">
                      <a:solidFill>
                        <a:schemeClr val="tx1"/>
                      </a:solidFill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5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7" dirty="0" smtClean="0">
                        <a:solidFill>
                          <a:schemeClr val="tx1"/>
                        </a:solidFill>
                      </a:rPr>
                      <a:t>87,3</a:t>
                    </a:r>
                    <a:r>
                      <a:rPr lang="en-US" sz="1197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sz="12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 w="2528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94441799426235"/>
                  <c:y val="4.71596998928188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7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7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45303</a:t>
                    </a:r>
                    <a:r>
                      <a:rPr lang="ru-RU" sz="1197" b="1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 </a:t>
                    </a:r>
                    <a:r>
                      <a:rPr lang="ru-RU" sz="1197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тыс. руб.</a:t>
                    </a:r>
                    <a:endParaRPr lang="ru-RU" sz="1200" dirty="0" smtClean="0">
                      <a:solidFill>
                        <a:schemeClr val="tx1"/>
                      </a:solidFill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7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7" dirty="0" smtClean="0">
                        <a:solidFill>
                          <a:schemeClr val="tx1"/>
                        </a:solidFill>
                      </a:rPr>
                      <a:t>12,7 %</a:t>
                    </a:r>
                    <a:endParaRPr lang="ru-RU" sz="12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 w="2528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287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91" b="1" i="0" u="none" strike="noStrike" kern="1200" spc="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Безвозмездные</c:v>
                </c:pt>
                <c:pt idx="1">
                  <c:v>Собственные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312789.90000000002</c:v>
                </c:pt>
                <c:pt idx="1">
                  <c:v>45303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7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  <a:bevelB prst="slope"/>
            </a:sp3d>
          </c:spPr>
          <c:explosion val="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Национальная 
экономика </a:t>
                    </a:r>
                    <a:r>
                      <a:rPr lang="ru-RU" dirty="0" smtClean="0"/>
                      <a:t>;</a:t>
                    </a:r>
                  </a:p>
                  <a:p>
                    <a:r>
                      <a:rPr lang="ru-RU" dirty="0" smtClean="0"/>
                      <a:t> 2,8 %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4.784688995215311E-2"/>
                  <c:y val="-9.654272667971297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Образование; </a:t>
                    </a:r>
                    <a:r>
                      <a:rPr lang="ru-RU" dirty="0" smtClean="0"/>
                      <a:t>62,8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Культура;</a:t>
                    </a:r>
                  </a:p>
                  <a:p>
                    <a:r>
                      <a:rPr lang="ru-RU" dirty="0" smtClean="0"/>
                      <a:t>3,7%</a:t>
                    </a:r>
                    <a:endParaRPr lang="ru-RU" dirty="0" smtClean="0"/>
                  </a:p>
                  <a:p>
                    <a:endParaRPr lang="ru-RU" dirty="0" smtClean="0"/>
                  </a:p>
                </c:rich>
              </c:tx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4.1467304625199361E-2"/>
                  <c:y val="-6.262230919765164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политика; </a:t>
                    </a:r>
                    <a:r>
                      <a:rPr lang="ru-RU" dirty="0" smtClean="0"/>
                      <a:t>8,6 %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5.7418856162532755E-2"/>
                  <c:y val="-1.306685455957456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
трансферты 
общего </a:t>
                    </a:r>
                    <a:r>
                      <a:rPr lang="ru-RU" dirty="0" smtClean="0"/>
                      <a:t>характера;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15,0 </a:t>
                    </a:r>
                    <a:r>
                      <a:rPr lang="ru-RU" dirty="0" smtClean="0"/>
                      <a:t>% 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Прочие; </a:t>
                    </a:r>
                  </a:p>
                  <a:p>
                    <a:r>
                      <a:rPr lang="ru-RU" dirty="0" smtClean="0"/>
                      <a:t>7 %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377">
                <a:noFill/>
              </a:ln>
            </c:spPr>
            <c:txPr>
              <a:bodyPr/>
              <a:lstStyle/>
              <a:p>
                <a:pPr>
                  <a:defRPr sz="1199" b="1"/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7"/>
                <c:pt idx="0">
                  <c:v>Национальная 
экономика </c:v>
                </c:pt>
                <c:pt idx="1">
                  <c:v>Жилищно-
коммунальное
 хозяйство 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
трансферты 
общего характера-
</c:v>
                </c:pt>
                <c:pt idx="6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7"/>
                <c:pt idx="0">
                  <c:v>2.8</c:v>
                </c:pt>
                <c:pt idx="1">
                  <c:v>0</c:v>
                </c:pt>
                <c:pt idx="2">
                  <c:v>63.6</c:v>
                </c:pt>
                <c:pt idx="3">
                  <c:v>3.4</c:v>
                </c:pt>
                <c:pt idx="4">
                  <c:v>8.6</c:v>
                </c:pt>
                <c:pt idx="5">
                  <c:v>14.6</c:v>
                </c:pt>
                <c:pt idx="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0.13249</cdr:x>
      <cdr:y>0.22217</cdr:y>
    </cdr:from>
    <cdr:to>
      <cdr:x>0.22203</cdr:x>
      <cdr:y>0.27039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065561" y="99530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358092,9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0.20853</cdr:x>
      <cdr:y>0.22217</cdr:y>
    </cdr:from>
    <cdr:to>
      <cdr:x>0.29807</cdr:x>
      <cdr:y>0.27039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677070" y="99530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358092,9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0.3697</cdr:x>
      <cdr:y>0.34245</cdr:y>
    </cdr:from>
    <cdr:to>
      <cdr:x>0.45923</cdr:x>
      <cdr:y>0.39067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973214" y="153417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290412,1</a:t>
          </a: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0.45028</cdr:x>
      <cdr:y>0.34245</cdr:y>
    </cdr:from>
    <cdr:to>
      <cdr:x>0.53982</cdr:x>
      <cdr:y>0.39067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621286" y="153417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290412,1</a:t>
          </a: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0.61145</cdr:x>
      <cdr:y>0.34245</cdr:y>
    </cdr:from>
    <cdr:to>
      <cdr:x>0.70098</cdr:x>
      <cdr:y>0.39067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917430" y="153417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290797,3</a:t>
          </a:r>
        </a:p>
        <a:p xmlns:a="http://schemas.openxmlformats.org/drawingml/2006/main"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0.69203</cdr:x>
      <cdr:y>0.34245</cdr:y>
    </cdr:from>
    <cdr:to>
      <cdr:x>0.78157</cdr:x>
      <cdr:y>0.39067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565502" y="153417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290797,3</a:t>
          </a:r>
        </a:p>
        <a:p xmlns:a="http://schemas.openxmlformats.org/drawingml/2006/main"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0.19842</cdr:x>
      <cdr:y>0.70058</cdr:y>
    </cdr:from>
    <cdr:to>
      <cdr:x>0.31335</cdr:x>
      <cdr:y>0.8887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8769" y="340548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C54216-EF53-4747-912A-02FE69C6FC47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197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9197"/>
            <a:ext cx="2938780" cy="495857"/>
          </a:xfrm>
          <a:prstGeom prst="rect">
            <a:avLst/>
          </a:prstGeom>
        </p:spPr>
        <p:txBody>
          <a:bodyPr vert="horz" wrap="square" lIns="91316" tIns="45658" rIns="91316" bIns="456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273547B-B35B-47EC-A590-8041E466F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410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D8A681-6DB0-4A3D-9377-6727253DAA72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6" tIns="45658" rIns="91316" bIns="45658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4599"/>
            <a:ext cx="5425440" cy="4467462"/>
          </a:xfrm>
          <a:prstGeom prst="rect">
            <a:avLst/>
          </a:prstGeom>
        </p:spPr>
        <p:txBody>
          <a:bodyPr vert="horz" lIns="91316" tIns="45658" rIns="91316" bIns="4565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197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9197"/>
            <a:ext cx="2938780" cy="495857"/>
          </a:xfrm>
          <a:prstGeom prst="rect">
            <a:avLst/>
          </a:prstGeom>
        </p:spPr>
        <p:txBody>
          <a:bodyPr vert="horz" wrap="square" lIns="91316" tIns="45658" rIns="91316" bIns="456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0AA13EA-466A-42D4-84A3-18381E451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2885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D170F-5886-4A55-943A-4A9D6DA7FEDB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B34FE-3065-491C-9EDA-FC963657F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75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72C96-8B47-46E1-BFEC-F0A345634A53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CFF3D-C1CF-49B7-AAC8-F24583508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82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D4B01-7DE0-493F-BC40-58629762A61F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F5602-A8F4-46FF-82AC-B490966D3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382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70004-EB55-4FDE-94F0-54F7255729B3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A9FB-DBCF-4598-B7CC-41003BCCE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91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E60EE-9056-4F90-98DE-B2005FEA6963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B2408-F34F-4FDD-8FA1-2C88DEDAC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885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6B4D9-1BEF-4ED8-9CE6-71CDF3BA2937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D1C67-515A-4D3B-9710-60B2693FB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525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07721-4A4D-4CA4-99F4-54F19B2C6EBC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D6436-E12E-42F3-A16A-3266DD372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721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ADC9-E355-4106-9BBC-36B8F73FB3AD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84A52-10A7-47E1-86DD-AC4CB6FF4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736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E56D9-100B-42A2-ABC6-941DF950B68C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29493-E801-46B8-867D-354ED3E0B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172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6D4DD-E333-48CB-933E-9739CDA904F0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76202-FA45-46B2-BFA6-EFCF49879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417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339C-669D-45F2-8450-38B187DBCAB2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9088B-1940-436D-8336-03912690C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07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1C15A-9FCB-4AB6-BAE1-61B0BB487879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9E3C5-F4CB-488C-8375-477C46106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679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18344-D2E3-4D89-BBB2-27C43195614E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41369-6A3C-4DFE-91C5-B1315DDF6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62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D16AC-643A-4F60-9B5D-5C0B68BDA842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30CFE-57B1-48A6-879B-6ADEE40EF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538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EB89F-0589-4A78-8D24-DAB03D0DE8E9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AF9E0-7A31-413B-8631-BE488E9D7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80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F45AE-4DCB-4208-AF8D-B7AC6D256EFC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93EFE-9581-4CF1-9AD0-0776D3808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02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D84A-FC14-42BB-A360-46F0C169384E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25FC-0D8E-4490-A4CC-814634F47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55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D4633-7E88-47A2-BB7A-8FA47D789E18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F6A2C-A85A-4DEB-BB14-816509550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89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A64D8-150F-49CF-803D-CFE576D4E792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424DE-C2E0-4E4D-B236-447113A96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66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FE404-3D13-475D-B92D-FB4D196E77B5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F5A5D-2912-4E14-84B5-7A40DDC64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0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0C82A-3F78-43C7-9FB5-13BF89A89BF5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AFF0-82F6-433C-8836-7ABF052B6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47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6A86F-FBE9-4531-A80A-B13A3C0835CE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7D4E1-ED12-4DF8-B396-1CE7A6338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36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FFEFD1"/>
            </a:gs>
            <a:gs pos="100000">
              <a:srgbClr val="F0EBD5">
                <a:alpha val="0"/>
                <a:lumMod val="91000"/>
                <a:lumOff val="9000"/>
              </a:srgbClr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8F56A0-1772-493F-B418-12FE45C9CFFE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04D4CAD-C252-413B-ACE4-2483BF17D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F0EBD5">
                <a:alpha val="0"/>
                <a:lumMod val="91000"/>
                <a:lumOff val="9000"/>
              </a:srgbClr>
            </a:gs>
            <a:gs pos="0">
              <a:srgbClr val="D1C39F">
                <a:alpha val="55000"/>
              </a:srgb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D467E67-F1A6-4928-9746-7529D4243BD4}" type="datetimeFigureOut">
              <a:rPr lang="ru-RU"/>
              <a:pPr>
                <a:defRPr/>
              </a:pPr>
              <a:t>09.01.2018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EA7EA00-8182-4CF0-95F1-5134AABE9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89893" y="1484784"/>
            <a:ext cx="4653137" cy="31085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ahoma" pitchFamily="34" charset="0"/>
                <a:cs typeface="Tahoma" pitchFamily="34" charset="0"/>
              </a:rPr>
              <a:t>Бюджет 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ahoma" pitchFamily="34" charset="0"/>
                <a:cs typeface="Tahoma" pitchFamily="34" charset="0"/>
              </a:rPr>
              <a:t>для 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ahoma" pitchFamily="34" charset="0"/>
                <a:cs typeface="Tahoma" pitchFamily="34" charset="0"/>
              </a:rPr>
              <a:t>граждан 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45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ahoma" pitchFamily="34" charset="0"/>
              <a:cs typeface="Tahoma" pitchFamily="34" charset="0"/>
            </a:endParaRP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50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5" name="Прямоугольник 1"/>
          <p:cNvSpPr>
            <a:spLocks noChangeArrowheads="1"/>
          </p:cNvSpPr>
          <p:nvPr/>
        </p:nvSpPr>
        <p:spPr bwMode="auto">
          <a:xfrm>
            <a:off x="2389188" y="4076700"/>
            <a:ext cx="45720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700" b="1" dirty="0"/>
              <a:t>к </a:t>
            </a:r>
            <a:r>
              <a:rPr lang="ru-RU" sz="1700" b="1" dirty="0" smtClean="0"/>
              <a:t>решению </a:t>
            </a:r>
            <a:r>
              <a:rPr lang="ru-RU" sz="1700" b="1" dirty="0"/>
              <a:t>Белозерской районной Думы Курганской области </a:t>
            </a:r>
          </a:p>
          <a:p>
            <a:pPr algn="ctr"/>
            <a:r>
              <a:rPr lang="ru-RU" sz="1700" b="1" dirty="0"/>
              <a:t>«О бюджете Белозерского района на </a:t>
            </a:r>
            <a:r>
              <a:rPr lang="ru-RU" sz="1700" b="1" dirty="0" smtClean="0"/>
              <a:t>2018 </a:t>
            </a:r>
            <a:r>
              <a:rPr lang="ru-RU" sz="1700" b="1" dirty="0"/>
              <a:t>год  и на плановый период </a:t>
            </a:r>
            <a:r>
              <a:rPr lang="ru-RU" sz="1700" b="1" dirty="0" smtClean="0"/>
              <a:t>2019 </a:t>
            </a:r>
            <a:r>
              <a:rPr lang="ru-RU" sz="1700" b="1" dirty="0"/>
              <a:t>и </a:t>
            </a:r>
            <a:r>
              <a:rPr lang="ru-RU" sz="1700" b="1" dirty="0" smtClean="0"/>
              <a:t>2020 </a:t>
            </a:r>
            <a:r>
              <a:rPr lang="ru-RU" sz="1700" b="1" dirty="0"/>
              <a:t>годов»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251520" y="260648"/>
            <a:ext cx="8721118" cy="626469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Белозерский район расположен в северной части Курганской области 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Протяженность района с севера на юг 78 км и с запада на восток 67 км.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Связь с областным центром автодорожная. Общая земельная площадь района-342,5 тыс. га, в т. ч. Земли сельскохозяйственного назначения – 198,1 тыс. га. Лесной фонд составляет 127,759 тыс. га. На территории района расположено 12 охотничьих хозяйств, общей площадью 305,4 тыс. га, все они переданы в долгосрочное пользование. В районе насчитывается 7 рыбопромысловых участков, в том числе переданных в пользование – 6. На территории района располагаются 10 месторождений полезных ископаемых, 3 из них переданы в пользование.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Район состоит из 19 сельсоветов, 71 населенного пункта. 38 населенных пунктов соединены с административным центром района – с. Белозерское  дорогами с твердым  покрытием.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 На территории района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проживает по состоянию на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01.01.2017г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.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15083 человек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.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</a:t>
            </a:r>
            <a:endParaRPr lang="ru-RU" sz="1700" b="1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Основное направление экономики района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– производство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сельскохозяйственной продукции. На территории района работают 8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сельскохозяйственных  предприятий,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14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крестьянских (фермерских) хозяйств,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6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организаций в сфере переработки сельскохозяйственной продукции производства </a:t>
            </a:r>
            <a:r>
              <a:rPr lang="ru-RU" sz="1700" b="1" dirty="0" err="1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производства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пищевых продуктов.</a:t>
            </a:r>
            <a:endParaRPr lang="ru-RU" sz="1700" b="1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Налоговая  политика Белозерского района на предстоящий среднесрочный период нацелена на решение следующих стратегических задач: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Обеспечение финансовой устойчивости районного и бюджетов поселений; 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Формирование благоприятного  инвестиционного климата на территории района для повышения инвестиционной и предпринимательской активности ;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Повышение эффективности налоговой системы, обеспечивающей бюджетную устойчивость в среднесрочной и долгосрочной перспективе.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00" b="1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Основные понятия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5438" y="765175"/>
            <a:ext cx="8351837" cy="965200"/>
          </a:xfrm>
          <a:prstGeom prst="roundRect">
            <a:avLst/>
          </a:prstGeom>
          <a:gradFill flip="none" rotWithShape="1">
            <a:gsLst>
              <a:gs pos="3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45000">
                <a:schemeClr val="accent6">
                  <a:lumMod val="40000"/>
                  <a:lumOff val="60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  <a:gs pos="17000">
                <a:schemeClr val="accent6">
                  <a:lumMod val="40000"/>
                  <a:lumOff val="60000"/>
                </a:schemeClr>
              </a:gs>
              <a:gs pos="100000">
                <a:schemeClr val="accent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</a:rPr>
              <a:t>Бюджет</a:t>
            </a:r>
            <a:r>
              <a:rPr lang="ru-RU" sz="2000" dirty="0">
                <a:solidFill>
                  <a:schemeClr val="tx1"/>
                </a:solidFill>
              </a:rPr>
              <a:t>- форма образования и расходования денежных средств, предназначенных для решения задач и функций государства и местного самоуправления</a:t>
            </a: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2411760" y="2060848"/>
            <a:ext cx="3823038" cy="67022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>
              <a:rot lat="0" lon="0" rev="7500000"/>
            </a:lightRig>
          </a:scene3d>
          <a:sp3d>
            <a:bevelT/>
            <a:bevelB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5720" rIns="45720" spcCol="1270" anchor="ctr"/>
          <a:lstStyle/>
          <a:p>
            <a:pPr algn="ctr" defTabSz="5334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поступающие в бюджет денежные средства</a:t>
            </a:r>
          </a:p>
        </p:txBody>
      </p:sp>
      <p:sp>
        <p:nvSpPr>
          <p:cNvPr id="16" name="Прямоугольник 5"/>
          <p:cNvSpPr>
            <a:spLocks noChangeArrowheads="1"/>
          </p:cNvSpPr>
          <p:nvPr/>
        </p:nvSpPr>
        <p:spPr bwMode="auto">
          <a:xfrm>
            <a:off x="187325" y="4581525"/>
            <a:ext cx="8632825" cy="615950"/>
          </a:xfrm>
          <a:prstGeom prst="rect">
            <a:avLst/>
          </a:prstGeom>
          <a:gradFill>
            <a:gsLst>
              <a:gs pos="3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45000">
                <a:schemeClr val="accent6">
                  <a:lumMod val="40000"/>
                  <a:lumOff val="60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  <a:gs pos="17000">
                <a:schemeClr val="accent6">
                  <a:lumMod val="40000"/>
                  <a:lumOff val="60000"/>
                </a:schemeClr>
              </a:gs>
              <a:gs pos="94000">
                <a:schemeClr val="accent3"/>
              </a:gs>
            </a:gsLst>
            <a:lin ang="2700000" scaled="1"/>
          </a:gradFill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1700" b="1" dirty="0">
                <a:latin typeface="Calibri" pitchFamily="34" charset="0"/>
              </a:rPr>
              <a:t>Расходы бюджета </a:t>
            </a:r>
            <a:r>
              <a:rPr lang="ru-RU" altLang="ru-RU" sz="1700" dirty="0">
                <a:latin typeface="Calibri" pitchFamily="34" charset="0"/>
              </a:rPr>
              <a:t>– это денежные средства, направляемые на финансовое обеспечение задач и функций государства и местного самоуправления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88004" y="2996952"/>
            <a:ext cx="3879939" cy="14080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8000" tIns="216000" rIns="216000" bIns="1524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2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</a:t>
            </a:r>
          </a:p>
          <a:p>
            <a:pPr algn="ctr" eaLnBrk="1" hangingPunct="1">
              <a:defRPr/>
            </a:pPr>
            <a:endParaRPr lang="ru-RU" b="1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СОБСТВЕННЫЕ ДОХОДЫ БЮДЖЕТА</a:t>
            </a:r>
          </a:p>
          <a:p>
            <a:pPr algn="ctr" eaLnBrk="1" hangingPunct="1">
              <a:defRPr/>
            </a:pPr>
            <a:r>
              <a:rPr lang="ru-RU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виды доходов, закрепленные на постоянной основе полностью или частично за соответствующими бюджетами законодательством Российская Федерации</a:t>
            </a:r>
          </a:p>
          <a:p>
            <a:pPr algn="ctr" eaLnBrk="1" hangingPunct="1">
              <a:defRPr/>
            </a:pPr>
            <a:r>
              <a:rPr lang="ru-RU" sz="140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400" smtClean="0">
                <a:solidFill>
                  <a:srgbClr val="000000"/>
                </a:solidFill>
                <a:latin typeface="Calibri" pitchFamily="34" charset="0"/>
              </a:rPr>
            </a:br>
            <a:endParaRPr lang="ru-RU" sz="160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4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6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22728" y="2996952"/>
            <a:ext cx="4254945" cy="1408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>
            <a:bevelT/>
            <a:bevelB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8000" tIns="216000" rIns="216000" bIns="15240" anchor="ctr"/>
          <a:lstStyle>
            <a:lvl1pPr defTabSz="4000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ru-RU" sz="2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БЕЗВОЗМЕЗДНЫЕ ПОСТУПЛЕНИЯ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Поступающие в бюджет денежные средства на безвозвратной и безвозмездной основе из вышестоящего бюджета(межбюджетные трансферты в виде дотаций, субсидий, субвенций), а также перечисления от физических и юридических лиц</a:t>
            </a: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4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6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4013" y="5445125"/>
            <a:ext cx="8137525" cy="936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tx1"/>
                </a:solidFill>
              </a:rPr>
              <a:t>Если расходная часть бюджета превышает доходную, то бюджет сводится с </a:t>
            </a:r>
            <a:r>
              <a:rPr lang="ru-RU" b="1" u="sng" dirty="0">
                <a:solidFill>
                  <a:schemeClr val="tx1"/>
                </a:solidFill>
              </a:rPr>
              <a:t>дефицитом</a:t>
            </a:r>
            <a:r>
              <a:rPr lang="ru-RU" b="1" dirty="0">
                <a:solidFill>
                  <a:schemeClr val="tx1"/>
                </a:solidFill>
              </a:rPr>
              <a:t>. Превышение доходов над расходами образует положительный остаток (</a:t>
            </a:r>
            <a:r>
              <a:rPr lang="ru-RU" b="1" u="sng" dirty="0">
                <a:solidFill>
                  <a:schemeClr val="tx1"/>
                </a:solidFill>
              </a:rPr>
              <a:t>профицит</a:t>
            </a:r>
            <a:r>
              <a:rPr lang="ru-RU" b="1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916238" y="2730500"/>
            <a:ext cx="0" cy="26670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24525" y="2730500"/>
            <a:ext cx="0" cy="26670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077688"/>
              </p:ext>
            </p:extLst>
          </p:nvPr>
        </p:nvGraphicFramePr>
        <p:xfrm>
          <a:off x="374650" y="1174750"/>
          <a:ext cx="8042275" cy="447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5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Основные параметры районного бюджета, тыс. руб.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2097087"/>
            <a:ext cx="817563" cy="1809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b="1" dirty="0">
                <a:solidFill>
                  <a:schemeClr val="tx1"/>
                </a:solidFill>
              </a:rPr>
              <a:t>тыс</a:t>
            </a:r>
            <a:r>
              <a:rPr lang="ru-RU" sz="1200" b="1" dirty="0" smtClean="0">
                <a:solidFill>
                  <a:schemeClr val="tx1"/>
                </a:solidFill>
              </a:rPr>
              <a:t>. руб</a:t>
            </a:r>
            <a:r>
              <a:rPr lang="ru-RU" sz="1200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Структура доходов районного бюджета в </a:t>
            </a:r>
            <a:r>
              <a:rPr lang="ru-RU" sz="20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2018 </a:t>
            </a:r>
            <a:r>
              <a:rPr lang="ru-RU" sz="20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году</a:t>
            </a:r>
          </a:p>
        </p:txBody>
      </p:sp>
      <p:graphicFrame>
        <p:nvGraphicFramePr>
          <p:cNvPr id="2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303612"/>
              </p:ext>
            </p:extLst>
          </p:nvPr>
        </p:nvGraphicFramePr>
        <p:xfrm>
          <a:off x="2489200" y="3365500"/>
          <a:ext cx="4089400" cy="295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6102364" y="2595512"/>
            <a:ext cx="2815035" cy="3047801"/>
          </a:xfrm>
          <a:prstGeom prst="roundRect">
            <a:avLst/>
          </a:prstGeom>
          <a:gradFill flip="none" rotWithShape="1">
            <a:gsLst>
              <a:gs pos="47000">
                <a:schemeClr val="tx2">
                  <a:lumMod val="20000"/>
                  <a:lumOff val="80000"/>
                </a:schemeClr>
              </a:gs>
              <a:gs pos="0">
                <a:schemeClr val="accent6"/>
              </a:gs>
              <a:gs pos="76000">
                <a:schemeClr val="accent6">
                  <a:lumMod val="40000"/>
                  <a:lumOff val="60000"/>
                </a:schemeClr>
              </a:gs>
              <a:gs pos="87925">
                <a:schemeClr val="bg1"/>
              </a:gs>
              <a:gs pos="22000">
                <a:schemeClr val="accent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- ДОТАЦИИ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b="1" dirty="0" smtClean="0">
                <a:solidFill>
                  <a:schemeClr val="tx1"/>
                </a:solidFill>
              </a:rPr>
              <a:t>135533тыс</a:t>
            </a:r>
            <a:r>
              <a:rPr lang="ru-RU" sz="1300" b="1" dirty="0">
                <a:solidFill>
                  <a:schemeClr val="tx1"/>
                </a:solidFill>
              </a:rPr>
              <a:t>. руб.</a:t>
            </a:r>
          </a:p>
          <a:p>
            <a:pPr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На выравнивание бюджетной обеспеченности субъектов РФ и на обеспечение сбалансированности бюджетов</a:t>
            </a:r>
            <a:r>
              <a:rPr lang="en-US" sz="13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1300" b="1" dirty="0">
                <a:solidFill>
                  <a:schemeClr val="tx1"/>
                </a:solidFill>
              </a:rPr>
              <a:t>- </a:t>
            </a:r>
            <a:r>
              <a:rPr lang="ru-RU" sz="1300" b="1" dirty="0">
                <a:solidFill>
                  <a:schemeClr val="tx1"/>
                </a:solidFill>
              </a:rPr>
              <a:t>СУБСИДИИ </a:t>
            </a:r>
            <a:r>
              <a:rPr lang="ru-RU" sz="1300" b="1" dirty="0" smtClean="0">
                <a:solidFill>
                  <a:schemeClr val="tx1"/>
                </a:solidFill>
              </a:rPr>
              <a:t>15823,2 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- СУБВЕНЦИИ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b="1" dirty="0" smtClean="0">
                <a:solidFill>
                  <a:schemeClr val="tx1"/>
                </a:solidFill>
              </a:rPr>
              <a:t>158020,7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eaLnBrk="1" hangingPunct="1">
              <a:defRPr/>
            </a:pPr>
            <a:endParaRPr lang="ru-RU" sz="1300" b="1" u="sng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22271" y="1260190"/>
            <a:ext cx="2881139" cy="651110"/>
          </a:xfrm>
          <a:prstGeom prst="roundRect">
            <a:avLst/>
          </a:prstGeom>
          <a:gradFill flip="none" rotWithShape="1">
            <a:gsLst>
              <a:gs pos="87000">
                <a:schemeClr val="tx2">
                  <a:lumMod val="20000"/>
                  <a:lumOff val="80000"/>
                </a:schemeClr>
              </a:gs>
              <a:gs pos="0">
                <a:schemeClr val="accent6"/>
              </a:gs>
              <a:gs pos="93000">
                <a:schemeClr val="accent6">
                  <a:lumMod val="40000"/>
                  <a:lumOff val="60000"/>
                </a:schemeClr>
              </a:gs>
              <a:gs pos="87925">
                <a:schemeClr val="bg1"/>
              </a:gs>
              <a:gs pos="16000">
                <a:schemeClr val="accent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tx1"/>
                </a:solidFill>
              </a:rPr>
              <a:t>БЕЗВОЗМЕЗДНЫЕ ПЕРЕЧИСЛЕНИЯ</a:t>
            </a:r>
          </a:p>
        </p:txBody>
      </p:sp>
      <p:sp>
        <p:nvSpPr>
          <p:cNvPr id="7178" name="Прямоугольник 20"/>
          <p:cNvSpPr>
            <a:spLocks noChangeArrowheads="1"/>
          </p:cNvSpPr>
          <p:nvPr/>
        </p:nvSpPr>
        <p:spPr bwMode="auto">
          <a:xfrm>
            <a:off x="6088063" y="2033588"/>
            <a:ext cx="28146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300" b="1" dirty="0"/>
              <a:t>В </a:t>
            </a:r>
            <a:r>
              <a:rPr lang="ru-RU" altLang="ru-RU" sz="1300" b="1" dirty="0" smtClean="0"/>
              <a:t>2018 </a:t>
            </a:r>
            <a:r>
              <a:rPr lang="ru-RU" altLang="ru-RU" sz="1300" b="1" dirty="0"/>
              <a:t>году из областного бюджета будут перечислены</a:t>
            </a:r>
            <a:r>
              <a:rPr lang="en-US" altLang="ru-RU" sz="1300" b="1" dirty="0"/>
              <a:t>:</a:t>
            </a:r>
            <a:endParaRPr lang="ru-RU" altLang="ru-RU" sz="13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111500" y="2033588"/>
            <a:ext cx="2921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РАЙОННОГО БЮДЖЕТА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358092,9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96796" y="1268760"/>
            <a:ext cx="2927598" cy="651110"/>
          </a:xfrm>
          <a:prstGeom prst="roundRect">
            <a:avLst/>
          </a:prstGeom>
          <a:gradFill flip="none" rotWithShape="1">
            <a:gsLst>
              <a:gs pos="33000">
                <a:schemeClr val="tx2">
                  <a:lumMod val="20000"/>
                  <a:lumOff val="80000"/>
                </a:schemeClr>
              </a:gs>
              <a:gs pos="1000">
                <a:schemeClr val="accent1"/>
              </a:gs>
              <a:gs pos="21000">
                <a:schemeClr val="accent6">
                  <a:lumMod val="40000"/>
                  <a:lumOff val="60000"/>
                </a:schemeClr>
              </a:gs>
              <a:gs pos="3000">
                <a:schemeClr val="accent1">
                  <a:lumMod val="40000"/>
                  <a:lumOff val="60000"/>
                </a:schemeClr>
              </a:gs>
              <a:gs pos="2000">
                <a:schemeClr val="accent6"/>
              </a:gs>
              <a:gs pos="68000">
                <a:schemeClr val="accent2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tx1"/>
                </a:solidFill>
              </a:rPr>
              <a:t>СОБСТВЕННЫЕ ДОХОДЫ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7438" y="2506026"/>
            <a:ext cx="3076165" cy="3327174"/>
          </a:xfrm>
          <a:prstGeom prst="roundRect">
            <a:avLst/>
          </a:prstGeom>
          <a:gradFill flip="none" rotWithShape="1">
            <a:gsLst>
              <a:gs pos="55000">
                <a:schemeClr val="tx2">
                  <a:lumMod val="20000"/>
                  <a:lumOff val="80000"/>
                </a:schemeClr>
              </a:gs>
              <a:gs pos="0">
                <a:schemeClr val="accent1"/>
              </a:gs>
              <a:gs pos="39000">
                <a:schemeClr val="accent6">
                  <a:lumMod val="40000"/>
                  <a:lumOff val="60000"/>
                </a:schemeClr>
              </a:gs>
              <a:gs pos="3000">
                <a:schemeClr val="accent1"/>
              </a:gs>
              <a:gs pos="11000">
                <a:schemeClr val="accent1">
                  <a:lumMod val="40000"/>
                  <a:lumOff val="60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sz="1300" b="1" u="sng" dirty="0">
                <a:solidFill>
                  <a:schemeClr val="tx1"/>
                </a:solidFill>
              </a:rPr>
              <a:t>-налог на доходы физических лиц </a:t>
            </a:r>
            <a:r>
              <a:rPr lang="ru-RU" sz="1300" b="1" dirty="0">
                <a:solidFill>
                  <a:schemeClr val="tx1"/>
                </a:solidFill>
              </a:rPr>
              <a:t>– </a:t>
            </a:r>
            <a:r>
              <a:rPr lang="ru-RU" sz="1300" b="1" dirty="0" smtClean="0">
                <a:solidFill>
                  <a:schemeClr val="tx1"/>
                </a:solidFill>
              </a:rPr>
              <a:t>30769 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  <a:r>
              <a:rPr lang="en-US" sz="1300" b="1" dirty="0">
                <a:solidFill>
                  <a:schemeClr val="tx1"/>
                </a:solidFill>
              </a:rPr>
              <a:t>;</a:t>
            </a:r>
            <a:endParaRPr lang="ru-RU" sz="1300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</a:rPr>
              <a:t>Доходы от использования имущества – </a:t>
            </a:r>
            <a:r>
              <a:rPr lang="ru-RU" sz="1300" b="1" dirty="0" smtClean="0">
                <a:solidFill>
                  <a:schemeClr val="tx1"/>
                </a:solidFill>
              </a:rPr>
              <a:t>837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</a:rPr>
              <a:t>Доходы от оказания платных услуг (работ) и компенсации затрат государства  - </a:t>
            </a:r>
            <a:r>
              <a:rPr lang="ru-RU" sz="1300" b="1" dirty="0" smtClean="0">
                <a:solidFill>
                  <a:schemeClr val="tx1"/>
                </a:solidFill>
              </a:rPr>
              <a:t>6392 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</a:rPr>
              <a:t>Доходы от продажи материальных и нематериальных активов – </a:t>
            </a:r>
            <a:r>
              <a:rPr lang="ru-RU" sz="1300" b="1" dirty="0" smtClean="0">
                <a:solidFill>
                  <a:schemeClr val="tx1"/>
                </a:solidFill>
              </a:rPr>
              <a:t>200 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Структура расходов районного бюджета на </a:t>
            </a:r>
            <a:r>
              <a:rPr lang="ru-RU" sz="2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2018 </a:t>
            </a:r>
            <a:r>
              <a:rPr lang="ru-RU" sz="2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год, тыс. руб.</a:t>
            </a:r>
          </a:p>
        </p:txBody>
      </p:sp>
      <p:sp>
        <p:nvSpPr>
          <p:cNvPr id="13318" name="Прямоугольник 7"/>
          <p:cNvSpPr>
            <a:spLocks noChangeArrowheads="1"/>
          </p:cNvSpPr>
          <p:nvPr/>
        </p:nvSpPr>
        <p:spPr bwMode="auto">
          <a:xfrm>
            <a:off x="552450" y="692150"/>
            <a:ext cx="81438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Всего расходы районного бюджета, сформированные по разделам на </a:t>
            </a:r>
            <a:r>
              <a:rPr lang="ru-RU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2018 </a:t>
            </a: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год</a:t>
            </a:r>
          </a:p>
          <a:p>
            <a:pPr algn="ctr" eaLnBrk="1" hangingPunct="1">
              <a:defRPr/>
            </a:pPr>
            <a:r>
              <a:rPr lang="ru-RU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358092,9 </a:t>
            </a: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тыс. руб.(сумма</a:t>
            </a: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;</a:t>
            </a: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доля в общей сумме расходов)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778228"/>
              </p:ext>
            </p:extLst>
          </p:nvPr>
        </p:nvGraphicFramePr>
        <p:xfrm>
          <a:off x="688975" y="1463675"/>
          <a:ext cx="7956550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40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152400" y="2636912"/>
            <a:ext cx="8740080" cy="55344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Бюджет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2018-2020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годов сохраняет свою социальную  направленность. Приоритетами  расходов определены сферы образования, социальной политики, культуры, укрепление материально-технической базы учреждений бюджетной сферы. В Белозерском районе с 2012 года успешно  реализуются Указы Президента Российской федерации в части повышения заработной платы работников бюджетной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сферы.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Расходы  бюджета  Белозерского района в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2018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году составят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358092,9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 или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97,9%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к уровню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2017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года. В качестве основных приоритетов формирования бюджетных расходов определены следующие подходы:</a:t>
            </a: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В первоочередном порядке должны быть обеспечены выплата заработной платы с начислениями, приобретение продуктов питания, оплата коммунальных услуг и приобретение топлива. Расходы районного бюджета на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2018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 по первоочередным статьям сложились следующим образом: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- на выплату заработной платы с начислениями на нее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89154 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руб., доля в общем объеме расходов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24,9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%; оплата коммунальных услуг и приобретение топлива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27114 тыс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. руб., доля в общем объеме расходов 6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,8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%;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межбюджетным  трансфертам (на выплату заработной платы и оплату коммунальных услуг)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в 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59979,1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 или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16,7%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в общем объеме  расходов бюджета. На содержание учреждений образования в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2018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году планируется направить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227863,8 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  Предусмотрены расходы на питание обучающихся из малоимущих семей  на условиях </a:t>
            </a:r>
            <a:r>
              <a:rPr lang="ru-RU" sz="1400" b="1" dirty="0" err="1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софинансирования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с областным бюджетом в сумме 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6193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 , в том числе  за счет средств областного бюджета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4005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руб., за счет собственных средств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2188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На содержание учреждений культуры будет направлено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12031,7 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 руб.  Межбюджетные трансферты предусмотрены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60836,5тыс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. руб. </a:t>
            </a:r>
            <a:endParaRPr lang="ru-RU" sz="2400" b="1" dirty="0">
              <a:solidFill>
                <a:srgbClr val="00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8"/>
          <p:cNvSpPr txBox="1">
            <a:spLocks noChangeArrowheads="1"/>
          </p:cNvSpPr>
          <p:nvPr/>
        </p:nvSpPr>
        <p:spPr bwMode="auto">
          <a:xfrm>
            <a:off x="1979613" y="2420938"/>
            <a:ext cx="6851650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dirty="0"/>
              <a:t>Брошюра подготовлена</a:t>
            </a:r>
          </a:p>
          <a:p>
            <a:pPr eaLnBrk="1" hangingPunct="1"/>
            <a:r>
              <a:rPr lang="ru-RU" b="1" dirty="0"/>
              <a:t> </a:t>
            </a:r>
            <a:r>
              <a:rPr lang="ru-RU" sz="1400" b="1" dirty="0"/>
              <a:t>Финансовым Отделом Администрации Белозерского    района</a:t>
            </a:r>
          </a:p>
          <a:p>
            <a:pPr eaLnBrk="1" hangingPunct="1"/>
            <a:endParaRPr lang="ru-RU" b="1" dirty="0"/>
          </a:p>
          <a:p>
            <a:pPr eaLnBrk="1" hangingPunct="1"/>
            <a:r>
              <a:rPr lang="ru-RU" b="1" dirty="0"/>
              <a:t>Контактные данные, адрес К</a:t>
            </a:r>
            <a:r>
              <a:rPr lang="ru-RU" sz="1400" b="1" dirty="0"/>
              <a:t>урганская область, село Белозерское</a:t>
            </a:r>
          </a:p>
          <a:p>
            <a:pPr eaLnBrk="1" hangingPunct="1"/>
            <a:r>
              <a:rPr lang="ru-RU" sz="1400" b="1" dirty="0">
                <a:latin typeface="Calibri" pitchFamily="34" charset="0"/>
              </a:rPr>
              <a:t> улица Карла </a:t>
            </a:r>
            <a:r>
              <a:rPr lang="ru-RU" sz="1400" b="1" dirty="0" smtClean="0">
                <a:latin typeface="Calibri" pitchFamily="34" charset="0"/>
              </a:rPr>
              <a:t>Маркса, 16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9508</TotalTime>
  <Words>885</Words>
  <Application>Microsoft Office PowerPoint</Application>
  <PresentationFormat>Экран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Admins</dc:creator>
  <cp:lastModifiedBy>Popova_LI</cp:lastModifiedBy>
  <cp:revision>638</cp:revision>
  <cp:lastPrinted>2016-11-24T03:18:39Z</cp:lastPrinted>
  <dcterms:created xsi:type="dcterms:W3CDTF">2011-06-29T04:10:59Z</dcterms:created>
  <dcterms:modified xsi:type="dcterms:W3CDTF">2018-01-09T10:45:52Z</dcterms:modified>
</cp:coreProperties>
</file>